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  <p:sldMasterId id="2147483662" r:id="rId4"/>
    <p:sldMasterId id="2147483664" r:id="rId5"/>
    <p:sldMasterId id="2147483666" r:id="rId6"/>
    <p:sldMasterId id="2147483668" r:id="rId7"/>
    <p:sldMasterId id="2147483670" r:id="rId8"/>
    <p:sldMasterId id="2147483672" r:id="rId9"/>
    <p:sldMasterId id="2147483674" r:id="rId10"/>
  </p:sldMasterIdLst>
  <p:notesMasterIdLst>
    <p:notesMasterId r:id="rId12"/>
  </p:notesMasterIdLst>
  <p:handoutMasterIdLst>
    <p:handoutMasterId r:id="rId24"/>
  </p:handoutMasterIdLst>
  <p:sldIdLst>
    <p:sldId id="395" r:id="rId11"/>
    <p:sldId id="374" r:id="rId13"/>
    <p:sldId id="376" r:id="rId14"/>
    <p:sldId id="378" r:id="rId15"/>
    <p:sldId id="426" r:id="rId16"/>
    <p:sldId id="425" r:id="rId17"/>
    <p:sldId id="388" r:id="rId18"/>
    <p:sldId id="386" r:id="rId19"/>
    <p:sldId id="387" r:id="rId20"/>
    <p:sldId id="381" r:id="rId21"/>
    <p:sldId id="385" r:id="rId22"/>
    <p:sldId id="396" r:id="rId23"/>
  </p:sldIdLst>
  <p:sldSz cx="12192000" cy="6858000"/>
  <p:notesSz cx="6858000" cy="9144000"/>
  <p:embeddedFontLst>
    <p:embeddedFont>
      <p:font typeface="SimSun" panose="02010600030101010101" pitchFamily="2" charset="-122"/>
      <p:regular r:id="rId28"/>
    </p:embeddedFont>
    <p:embeddedFont>
      <p:font typeface="Calibri" panose="020F0502020204030204" charset="0"/>
      <p:regular r:id="rId29"/>
      <p:bold r:id="rId30"/>
      <p:italic r:id="rId31"/>
      <p:boldItalic r:id="rId3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544B49"/>
    <a:srgbClr val="342A32"/>
    <a:srgbClr val="174677"/>
    <a:srgbClr val="1A252E"/>
    <a:srgbClr val="263643"/>
    <a:srgbClr val="2268AE"/>
    <a:srgbClr val="FBF6E9"/>
    <a:srgbClr val="EDD5B9"/>
    <a:srgbClr val="EACDAB"/>
    <a:srgbClr val="FAF3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549" autoAdjust="0"/>
    <p:restoredTop sz="94280" autoAdjust="0"/>
  </p:normalViewPr>
  <p:slideViewPr>
    <p:cSldViewPr snapToGrid="0" showGuides="1">
      <p:cViewPr>
        <p:scale>
          <a:sx n="66" d="100"/>
          <a:sy n="66" d="100"/>
        </p:scale>
        <p:origin x="1704" y="882"/>
      </p:cViewPr>
      <p:guideLst>
        <p:guide pos="3840"/>
        <p:guide orient="horz" pos="21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12.xml"/><Relationship Id="rId22" Type="http://schemas.openxmlformats.org/officeDocument/2006/relationships/slide" Target="slides/slide11.xml"/><Relationship Id="rId21" Type="http://schemas.openxmlformats.org/officeDocument/2006/relationships/slide" Target="slides/slide10.xml"/><Relationship Id="rId20" Type="http://schemas.openxmlformats.org/officeDocument/2006/relationships/slide" Target="slides/slide9.xml"/><Relationship Id="rId2" Type="http://schemas.openxmlformats.org/officeDocument/2006/relationships/theme" Target="theme/theme1.xml"/><Relationship Id="rId19" Type="http://schemas.openxmlformats.org/officeDocument/2006/relationships/slide" Target="slides/slide8.xml"/><Relationship Id="rId18" Type="http://schemas.openxmlformats.org/officeDocument/2006/relationships/slide" Target="slides/slide7.xml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15" Type="http://schemas.openxmlformats.org/officeDocument/2006/relationships/slide" Target="slides/slide4.xml"/><Relationship Id="rId14" Type="http://schemas.openxmlformats.org/officeDocument/2006/relationships/slide" Target="slides/slide3.xml"/><Relationship Id="rId13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Arial" panose="020B0604020202020204" pitchFamily="34" charset="0"/>
              </a:defRPr>
            </a:lvl1pPr>
          </a:lstStyle>
          <a:p>
            <a:fld id="{DFC710A8-29AE-4177-85A7-F3CCEF778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Arial" panose="020B0604020202020204" pitchFamily="34" charset="0"/>
              </a:defRPr>
            </a:lvl1pPr>
          </a:lstStyle>
          <a:p>
            <a:fld id="{708D17B6-7261-47CB-9C8A-35ACAF11B93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D17B6-7261-47CB-9C8A-35ACAF11B9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203-EB08-4F0D-830A-C288DDF96F60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D17B6-7261-47CB-9C8A-35ACAF11B9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5" Type="http://schemas.openxmlformats.org/officeDocument/2006/relationships/theme" Target="../theme/theme3.xml"/><Relationship Id="rId4" Type="http://schemas.microsoft.com/office/2007/relationships/hdphoto" Target="../media/image3.wdp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1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117" cy="68601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4117" cy="686011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71000">
                <a:schemeClr val="bg1">
                  <a:lumMod val="9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36" tIns="60968" rIns="121936" bIns="60968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4974"/>
            <a:ext cx="12192000" cy="684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7" Type="http://schemas.openxmlformats.org/officeDocument/2006/relationships/image" Target="../media/image30.png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29.jpe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3.xml"/><Relationship Id="rId4" Type="http://schemas.openxmlformats.org/officeDocument/2006/relationships/themeOverride" Target="../theme/themeOverride1.xml"/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slideLayout" Target="../slideLayouts/slideLayout18.xml"/><Relationship Id="rId10" Type="http://schemas.openxmlformats.org/officeDocument/2006/relationships/image" Target="../media/image6.jpe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635" y="635"/>
            <a:ext cx="12205970" cy="6858000"/>
            <a:chOff x="-1" y="1"/>
            <a:chExt cx="19222" cy="10800"/>
          </a:xfrm>
        </p:grpSpPr>
        <p:pic>
          <p:nvPicPr>
            <p:cNvPr id="2" name="Picture 1" descr="Screenshot_2020-06-24-22-42-47-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1" y="1"/>
              <a:ext cx="19222" cy="10800"/>
            </a:xfrm>
            <a:prstGeom prst="rect">
              <a:avLst/>
            </a:prstGeom>
          </p:spPr>
        </p:pic>
        <p:sp>
          <p:nvSpPr>
            <p:cNvPr id="3" name="文本框 7"/>
            <p:cNvSpPr txBox="1"/>
            <p:nvPr/>
          </p:nvSpPr>
          <p:spPr>
            <a:xfrm>
              <a:off x="6909" y="8609"/>
              <a:ext cx="5383" cy="101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BF6E9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3600" dirty="0">
                  <a:gradFill>
                    <a:gsLst>
                      <a:gs pos="0">
                        <a:srgbClr val="FECF40"/>
                      </a:gs>
                      <a:gs pos="100000">
                        <a:srgbClr val="846C21"/>
                      </a:gs>
                    </a:gsLst>
                    <a:lin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Team Venom</a:t>
              </a:r>
              <a:endParaRPr lang="en-US" altLang="zh-CN" sz="3600" dirty="0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lin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19"/>
          <p:cNvSpPr txBox="1"/>
          <p:nvPr/>
        </p:nvSpPr>
        <p:spPr>
          <a:xfrm>
            <a:off x="3608070" y="4519295"/>
            <a:ext cx="25666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Baah Tonkouru David</a:t>
            </a:r>
            <a:endParaRPr lang="en-US" b="1"/>
          </a:p>
          <a:p>
            <a:r>
              <a:rPr lang="en-US"/>
              <a:t>     Co-Founder</a:t>
            </a:r>
            <a:endParaRPr lang="en-US"/>
          </a:p>
        </p:txBody>
      </p:sp>
      <p:sp>
        <p:nvSpPr>
          <p:cNvPr id="21" name="Text Box 20"/>
          <p:cNvSpPr txBox="1"/>
          <p:nvPr/>
        </p:nvSpPr>
        <p:spPr>
          <a:xfrm>
            <a:off x="8975725" y="4519295"/>
            <a:ext cx="25838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Priscilla Kyeremaah</a:t>
            </a:r>
            <a:endParaRPr lang="en-US" b="1"/>
          </a:p>
          <a:p>
            <a:r>
              <a:rPr lang="en-US"/>
              <a:t>        Co-Founder</a:t>
            </a:r>
            <a:endParaRPr lang="en-US"/>
          </a:p>
        </p:txBody>
      </p:sp>
      <p:sp>
        <p:nvSpPr>
          <p:cNvPr id="25" name="Text Box 24"/>
          <p:cNvSpPr txBox="1"/>
          <p:nvPr/>
        </p:nvSpPr>
        <p:spPr>
          <a:xfrm>
            <a:off x="6171565" y="260985"/>
            <a:ext cx="2299335" cy="101473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TEAM</a:t>
            </a:r>
            <a:endParaRPr lang="en-US" sz="6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27" name="Text Box 26"/>
          <p:cNvSpPr txBox="1"/>
          <p:nvPr/>
        </p:nvSpPr>
        <p:spPr>
          <a:xfrm>
            <a:off x="3611880" y="5164455"/>
            <a:ext cx="2566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Technical Supervisor</a:t>
            </a:r>
            <a:endParaRPr lang="en-US"/>
          </a:p>
        </p:txBody>
      </p:sp>
      <p:sp>
        <p:nvSpPr>
          <p:cNvPr id="28" name="Text Box 27"/>
          <p:cNvSpPr txBox="1"/>
          <p:nvPr/>
        </p:nvSpPr>
        <p:spPr>
          <a:xfrm>
            <a:off x="8992235" y="5164455"/>
            <a:ext cx="2566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Marketing Manager</a:t>
            </a:r>
            <a:endParaRPr lang="en-US"/>
          </a:p>
        </p:txBody>
      </p:sp>
      <p:pic>
        <p:nvPicPr>
          <p:cNvPr id="29" name="Picture 28" descr="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32" name="Picture 31" descr="ripe-cashew-fruit-189166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  <p:pic>
        <p:nvPicPr>
          <p:cNvPr id="2" name="Content Placeholder 1" descr="Untitledj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88995" y="1550035"/>
            <a:ext cx="3065145" cy="2618740"/>
          </a:xfrm>
          <a:prstGeom prst="rect">
            <a:avLst/>
          </a:prstGeom>
        </p:spPr>
      </p:pic>
      <p:pic>
        <p:nvPicPr>
          <p:cNvPr id="4" name="Picture 3" descr="kjnj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315" y="1550035"/>
            <a:ext cx="3069590" cy="2622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ownload (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3820" y="3985260"/>
            <a:ext cx="2358390" cy="2358390"/>
          </a:xfrm>
          <a:prstGeom prst="rect">
            <a:avLst/>
          </a:prstGeom>
        </p:spPr>
      </p:pic>
      <p:pic>
        <p:nvPicPr>
          <p:cNvPr id="3" name="Picture 2" descr="download (7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515" y="4110355"/>
            <a:ext cx="3042285" cy="1720215"/>
          </a:xfrm>
          <a:prstGeom prst="rect">
            <a:avLst/>
          </a:prstGeom>
        </p:spPr>
      </p:pic>
      <p:pic>
        <p:nvPicPr>
          <p:cNvPr id="4" name="Picture 3" descr="download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3920" y="1649095"/>
            <a:ext cx="1790700" cy="1790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747" y="1473454"/>
            <a:ext cx="2143125" cy="2143125"/>
          </a:xfrm>
          <a:prstGeom prst="rect">
            <a:avLst/>
          </a:prstGeom>
        </p:spPr>
      </p:pic>
      <p:pic>
        <p:nvPicPr>
          <p:cNvPr id="5" name="Picture 4" descr="c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10" name="Picture 9" descr="ripe-cashew-fruit-189166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  <p:pic>
        <p:nvPicPr>
          <p:cNvPr id="6" name="Picture 5" descr="log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1220" y="-136525"/>
            <a:ext cx="5862955" cy="5862955"/>
          </a:xfrm>
          <a:prstGeom prst="rect">
            <a:avLst/>
          </a:prstGeom>
        </p:spPr>
      </p:pic>
      <p:sp>
        <p:nvSpPr>
          <p:cNvPr id="25" name="Text Box 24"/>
          <p:cNvSpPr txBox="1"/>
          <p:nvPr/>
        </p:nvSpPr>
        <p:spPr>
          <a:xfrm>
            <a:off x="5269230" y="222885"/>
            <a:ext cx="4317365" cy="101473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fontAlgn="base"/>
            <a:r>
              <a:rPr lang="en-US" sz="6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PARTNERS</a:t>
            </a:r>
            <a:endParaRPr lang="en-US" sz="6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3052981" y="2694893"/>
            <a:ext cx="8676640" cy="186118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15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THANK YOU</a:t>
            </a:r>
            <a:endParaRPr lang="en-US" altLang="zh-CN" sz="115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6" name="Picture 5" descr="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10" name="Picture 9" descr="ripe-cashew-fruit-189166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10" name="Picture 9" descr="ripe-cashew-fruit-189166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216275" y="0"/>
            <a:ext cx="8238490" cy="6489065"/>
            <a:chOff x="5065" y="0"/>
            <a:chExt cx="12974" cy="10219"/>
          </a:xfrm>
        </p:grpSpPr>
        <p:sp>
          <p:nvSpPr>
            <p:cNvPr id="11" name="文本框 10"/>
            <p:cNvSpPr txBox="1"/>
            <p:nvPr/>
          </p:nvSpPr>
          <p:spPr>
            <a:xfrm>
              <a:off x="7273" y="995"/>
              <a:ext cx="8278" cy="2531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zh-CN"/>
              </a:defPPr>
              <a:lvl1pPr>
                <a:defRPr sz="1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defRPr>
              </a:lvl1pPr>
            </a:lstStyle>
            <a:p>
              <a:pPr algn="ctr"/>
              <a:r>
                <a:rPr lang="en-US" sz="2400" dirty="0">
                  <a:gradFill>
                    <a:gsLst>
                      <a:gs pos="0">
                        <a:srgbClr val="E30000"/>
                      </a:gs>
                      <a:gs pos="100000">
                        <a:srgbClr val="760303"/>
                      </a:gs>
                    </a:gsLst>
                    <a:lin scaled="0"/>
                  </a:gradFill>
                  <a:latin typeface="+mn-lt"/>
                  <a:ea typeface="+mn-ea"/>
                  <a:sym typeface="+mn-lt"/>
                </a:rPr>
                <a:t>The lack of utilization of cashew apple</a:t>
              </a:r>
              <a:endParaRPr lang="en-US" sz="2400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+mn-lt"/>
                <a:ea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065" y="0"/>
              <a:ext cx="12974" cy="1598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>
                <a:defRPr sz="69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qua Grotesque" pitchFamily="2" charset="0"/>
                  <a:ea typeface="汉仪尚巍手书W" panose="00020600040101010101" pitchFamily="18" charset="-122"/>
                </a:defRPr>
              </a:lvl1pPr>
            </a:lstStyle>
            <a:p>
              <a:r>
                <a:rPr lang="en-US" sz="6000" b="1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n-ea"/>
                  <a:cs typeface="+mn-ea"/>
                  <a:sym typeface="+mn-lt"/>
                </a:rPr>
                <a:t>PROBLEM STATMENT</a:t>
              </a:r>
              <a:endParaRPr lang="en-US" sz="6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+mn-ea"/>
                <a:sym typeface="+mn-lt"/>
              </a:endParaRPr>
            </a:p>
          </p:txBody>
        </p:sp>
        <p:pic>
          <p:nvPicPr>
            <p:cNvPr id="12" name="Picture 11" descr="Untitle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2" y="2999"/>
              <a:ext cx="7740" cy="7221"/>
            </a:xfrm>
            <a:prstGeom prst="rect">
              <a:avLst/>
            </a:prstGeom>
          </p:spPr>
        </p:pic>
      </p:grpSp>
      <p:pic>
        <p:nvPicPr>
          <p:cNvPr id="4" name="Picture 3" descr="4c604d43751899.58fe141a926f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025" y="944880"/>
            <a:ext cx="1983740" cy="1983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579620" y="318135"/>
            <a:ext cx="5375910" cy="6059170"/>
            <a:chOff x="7212" y="501"/>
            <a:chExt cx="8466" cy="9542"/>
          </a:xfrm>
        </p:grpSpPr>
        <p:sp>
          <p:nvSpPr>
            <p:cNvPr id="2" name="文本框 10"/>
            <p:cNvSpPr txBox="1"/>
            <p:nvPr/>
          </p:nvSpPr>
          <p:spPr>
            <a:xfrm>
              <a:off x="7400" y="501"/>
              <a:ext cx="8278" cy="1268"/>
            </a:xfrm>
            <a:prstGeom prst="rect">
              <a:avLst/>
            </a:prstGeom>
            <a:noFill/>
          </p:spPr>
          <p:txBody>
            <a:bodyPr anchor="ctr"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>
                <a:defRPr sz="1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defRPr>
              </a:lvl1pPr>
            </a:lstStyle>
            <a:p>
              <a:pPr algn="ctr"/>
              <a:r>
                <a:rPr lang="en-US" sz="6000" b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sym typeface="+mn-lt"/>
                </a:rPr>
                <a:t>SOLUTION</a:t>
              </a:r>
              <a:endParaRPr lang="en-US" sz="6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9154" y="1589"/>
              <a:ext cx="4770" cy="115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>
                  <a:solidFill>
                    <a:schemeClr val="tx1"/>
                  </a:solidFill>
                  <a:cs typeface="+mn-ea"/>
                  <a:sym typeface="+mn-lt"/>
                </a:rPr>
                <a:t>We will buy these apples from farmers </a:t>
              </a:r>
              <a:endParaRPr lang="en-US" altLang="zh-CN" sz="160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7212" y="6906"/>
              <a:ext cx="3194" cy="1844"/>
              <a:chOff x="5201" y="7045"/>
              <a:chExt cx="3194" cy="1844"/>
            </a:xfrm>
          </p:grpSpPr>
          <p:sp>
            <p:nvSpPr>
              <p:cNvPr id="37" name="Rectangles 36"/>
              <p:cNvSpPr/>
              <p:nvPr/>
            </p:nvSpPr>
            <p:spPr>
              <a:xfrm>
                <a:off x="5201" y="7045"/>
                <a:ext cx="3194" cy="59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en-US"/>
                  <a:t>filteration</a:t>
                </a:r>
                <a:endParaRPr lang="en-US"/>
              </a:p>
            </p:txBody>
          </p:sp>
          <p:sp>
            <p:nvSpPr>
              <p:cNvPr id="39" name="Rectangles 38"/>
              <p:cNvSpPr/>
              <p:nvPr/>
            </p:nvSpPr>
            <p:spPr>
              <a:xfrm>
                <a:off x="5201" y="8299"/>
                <a:ext cx="3194" cy="59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en-US"/>
                  <a:t>packaging</a:t>
                </a:r>
                <a:endParaRPr lang="en-US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2049" y="5675"/>
              <a:ext cx="3259" cy="4368"/>
              <a:chOff x="10119" y="5735"/>
              <a:chExt cx="3259" cy="4368"/>
            </a:xfrm>
          </p:grpSpPr>
          <p:sp>
            <p:nvSpPr>
              <p:cNvPr id="27" name="Rectangles 26"/>
              <p:cNvSpPr/>
              <p:nvPr/>
            </p:nvSpPr>
            <p:spPr>
              <a:xfrm>
                <a:off x="10184" y="5735"/>
                <a:ext cx="3194" cy="59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en-US"/>
                  <a:t>fermentation</a:t>
                </a:r>
                <a:endParaRPr lang="en-US"/>
              </a:p>
            </p:txBody>
          </p:sp>
          <p:sp>
            <p:nvSpPr>
              <p:cNvPr id="33" name="Rectangles 32"/>
              <p:cNvSpPr/>
              <p:nvPr/>
            </p:nvSpPr>
            <p:spPr>
              <a:xfrm>
                <a:off x="10119" y="7045"/>
                <a:ext cx="3194" cy="59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en-US"/>
                  <a:t>fiteration</a:t>
                </a:r>
                <a:endParaRPr lang="en-US"/>
              </a:p>
            </p:txBody>
          </p:sp>
          <p:sp>
            <p:nvSpPr>
              <p:cNvPr id="34" name="Rectangles 33"/>
              <p:cNvSpPr/>
              <p:nvPr/>
            </p:nvSpPr>
            <p:spPr>
              <a:xfrm>
                <a:off x="10184" y="8299"/>
                <a:ext cx="3194" cy="59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en-US"/>
                  <a:t>distilation</a:t>
                </a:r>
                <a:endParaRPr lang="en-US"/>
              </a:p>
            </p:txBody>
          </p:sp>
          <p:sp>
            <p:nvSpPr>
              <p:cNvPr id="42" name="Rectangles 41"/>
              <p:cNvSpPr/>
              <p:nvPr/>
            </p:nvSpPr>
            <p:spPr>
              <a:xfrm>
                <a:off x="10119" y="9513"/>
                <a:ext cx="3194" cy="59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en-US"/>
                  <a:t>packaging</a:t>
                </a:r>
                <a:endParaRPr lang="en-US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8232" y="3220"/>
              <a:ext cx="5447" cy="6232"/>
              <a:chOff x="6334" y="3280"/>
              <a:chExt cx="5447" cy="6232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7188" y="3281"/>
                <a:ext cx="4329" cy="7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20" name="Rectangles 19"/>
              <p:cNvSpPr/>
              <p:nvPr/>
            </p:nvSpPr>
            <p:spPr>
              <a:xfrm>
                <a:off x="7756" y="4441"/>
                <a:ext cx="3194" cy="59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cxnSp>
            <p:nvCxnSpPr>
              <p:cNvPr id="23" name="Straight Arrow Connector 22"/>
              <p:cNvCxnSpPr/>
              <p:nvPr/>
            </p:nvCxnSpPr>
            <p:spPr>
              <a:xfrm>
                <a:off x="9185" y="4009"/>
                <a:ext cx="0" cy="432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Text Box 23"/>
              <p:cNvSpPr txBox="1"/>
              <p:nvPr/>
            </p:nvSpPr>
            <p:spPr>
              <a:xfrm>
                <a:off x="7918" y="3280"/>
                <a:ext cx="2868" cy="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 fontAlgn="base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>
                    <a:cs typeface="+mn-ea"/>
                    <a:sym typeface="+mn-lt"/>
                  </a:rPr>
                  <a:t>Cashew Apples </a:t>
                </a:r>
                <a:endParaRPr lang="en-US"/>
              </a:p>
            </p:txBody>
          </p:sp>
          <p:sp>
            <p:nvSpPr>
              <p:cNvPr id="26" name="Text Box 25"/>
              <p:cNvSpPr txBox="1"/>
              <p:nvPr/>
            </p:nvSpPr>
            <p:spPr>
              <a:xfrm>
                <a:off x="8496" y="4452"/>
                <a:ext cx="168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/>
                  <a:t>Pressing</a:t>
                </a:r>
                <a:endParaRPr lang="en-US"/>
              </a:p>
            </p:txBody>
          </p:sp>
          <p:cxnSp>
            <p:nvCxnSpPr>
              <p:cNvPr id="28" name="Straight Arrow Connector 27"/>
              <p:cNvCxnSpPr/>
              <p:nvPr/>
            </p:nvCxnSpPr>
            <p:spPr>
              <a:xfrm flipV="1">
                <a:off x="9528" y="6046"/>
                <a:ext cx="591" cy="1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Rectangles 28"/>
              <p:cNvSpPr/>
              <p:nvPr/>
            </p:nvSpPr>
            <p:spPr>
              <a:xfrm>
                <a:off x="6334" y="5751"/>
                <a:ext cx="3194" cy="59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cxnSp>
            <p:nvCxnSpPr>
              <p:cNvPr id="30" name="Straight Arrow Connector 29"/>
              <p:cNvCxnSpPr/>
              <p:nvPr/>
            </p:nvCxnSpPr>
            <p:spPr>
              <a:xfrm>
                <a:off x="8244" y="5032"/>
                <a:ext cx="0" cy="703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" name="Text Box 30"/>
              <p:cNvSpPr txBox="1"/>
              <p:nvPr/>
            </p:nvSpPr>
            <p:spPr>
              <a:xfrm>
                <a:off x="6597" y="5735"/>
                <a:ext cx="252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l"/>
                <a:r>
                  <a:rPr lang="en-US"/>
                  <a:t>Cashew </a:t>
                </a:r>
                <a:r>
                  <a:rPr lang="en-US">
                    <a:sym typeface="+mn-ea"/>
                  </a:rPr>
                  <a:t>Juice</a:t>
                </a:r>
                <a:endParaRPr lang="en-US"/>
              </a:p>
            </p:txBody>
          </p:sp>
          <p:cxnSp>
            <p:nvCxnSpPr>
              <p:cNvPr id="32" name="Straight Arrow Connector 31"/>
              <p:cNvCxnSpPr/>
              <p:nvPr/>
            </p:nvCxnSpPr>
            <p:spPr>
              <a:xfrm>
                <a:off x="11399" y="6342"/>
                <a:ext cx="0" cy="703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>
                <a:off x="11716" y="7636"/>
                <a:ext cx="0" cy="703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>
                <a:off x="7374" y="6342"/>
                <a:ext cx="0" cy="703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6798" y="7636"/>
                <a:ext cx="0" cy="703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>
                <a:off x="11781" y="8810"/>
                <a:ext cx="0" cy="703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9" name="Picture 8" descr="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10" name="Picture 9" descr="ripe-cashew-fruit-189166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  <p:pic>
        <p:nvPicPr>
          <p:cNvPr id="4" name="Picture 3" descr="download (3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290" y="158750"/>
            <a:ext cx="17145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680" y="0"/>
            <a:ext cx="9545320" cy="6857365"/>
          </a:xfrm>
          <a:prstGeom prst="rect">
            <a:avLst/>
          </a:prstGeom>
        </p:spPr>
      </p:pic>
      <p:sp>
        <p:nvSpPr>
          <p:cNvPr id="21" name="文本框 11"/>
          <p:cNvSpPr txBox="1"/>
          <p:nvPr/>
        </p:nvSpPr>
        <p:spPr>
          <a:xfrm>
            <a:off x="8000114" y="1991186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cs typeface="+mn-ea"/>
                <a:sym typeface="+mn-lt"/>
              </a:rPr>
              <a:t>ENTER TITLE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文本框 11"/>
          <p:cNvSpPr txBox="1"/>
          <p:nvPr/>
        </p:nvSpPr>
        <p:spPr>
          <a:xfrm>
            <a:off x="8025872" y="4632026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cs typeface="+mn-ea"/>
                <a:sym typeface="+mn-lt"/>
              </a:rPr>
              <a:t>ENTER TITLE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418703" y="4918534"/>
            <a:ext cx="3028885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chemeClr val="bg1"/>
                </a:solidFill>
                <a:cs typeface="+mn-ea"/>
                <a:sym typeface="+mn-lt"/>
              </a:rPr>
              <a:t>add you text here add you text</a:t>
            </a:r>
            <a:endParaRPr lang="en-US" altLang="zh-CN" sz="1200">
              <a:solidFill>
                <a:schemeClr val="bg1"/>
              </a:solidFill>
              <a:cs typeface="+mn-ea"/>
              <a:sym typeface="+mn-lt"/>
            </a:endParaRPr>
          </a:p>
          <a:p>
            <a:pPr algn="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chemeClr val="bg1"/>
                </a:solidFill>
                <a:cs typeface="+mn-ea"/>
                <a:sym typeface="+mn-lt"/>
              </a:rPr>
              <a:t> add you text here add you text</a:t>
            </a:r>
            <a:endParaRPr lang="zh-CN" altLang="en-US" sz="160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0" name="Picture 9" descr="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11" name="Picture 10" descr="ripe-cashew-fruit-189166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Box 4"/>
          <p:cNvSpPr txBox="1"/>
          <p:nvPr/>
        </p:nvSpPr>
        <p:spPr>
          <a:xfrm>
            <a:off x="3229610" y="880110"/>
            <a:ext cx="873061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Social Media Campaign</a:t>
            </a:r>
            <a:endParaRPr lang="en-US" sz="3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Promotional discounts</a:t>
            </a:r>
            <a:endParaRPr lang="en-US" sz="3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Face to face marketing</a:t>
            </a:r>
            <a:endParaRPr lang="en-US" sz="3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 The use of Leads</a:t>
            </a:r>
            <a:endParaRPr lang="en-US" sz="3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ym typeface="+mn-ea"/>
              </a:rPr>
              <a:t>Radio talk show</a:t>
            </a:r>
            <a:endParaRPr lang="en-US" sz="3600" dirty="0"/>
          </a:p>
        </p:txBody>
      </p:sp>
      <p:sp>
        <p:nvSpPr>
          <p:cNvPr id="2" name="Text Box 1"/>
          <p:cNvSpPr txBox="1"/>
          <p:nvPr/>
        </p:nvSpPr>
        <p:spPr>
          <a:xfrm>
            <a:off x="2882900" y="0"/>
            <a:ext cx="7061200" cy="92202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sz="5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Marketing Strategy</a:t>
            </a:r>
            <a:endParaRPr lang="en-US" sz="54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3" name="Picture 2" descr="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10" name="Picture 9" descr="ripe-cashew-fruit-189166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 descr="download (3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91310" y="2603500"/>
            <a:ext cx="1167765" cy="737870"/>
          </a:xfrm>
          <a:prstGeom prst="rect">
            <a:avLst/>
          </a:prstGeom>
        </p:spPr>
      </p:pic>
      <p:pic>
        <p:nvPicPr>
          <p:cNvPr id="13" name="Picture 12" descr="images (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3750310"/>
            <a:ext cx="1169035" cy="715010"/>
          </a:xfrm>
          <a:prstGeom prst="rect">
            <a:avLst/>
          </a:prstGeom>
        </p:spPr>
      </p:pic>
      <p:pic>
        <p:nvPicPr>
          <p:cNvPr id="14" name="Picture 13" descr="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355" y="5766435"/>
            <a:ext cx="1168400" cy="827405"/>
          </a:xfrm>
          <a:prstGeom prst="rect">
            <a:avLst/>
          </a:prstGeom>
        </p:spPr>
      </p:pic>
      <p:pic>
        <p:nvPicPr>
          <p:cNvPr id="20" name="Picture 19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5427345" y="5300345"/>
            <a:ext cx="1247140" cy="1195070"/>
          </a:xfrm>
          <a:prstGeom prst="rect">
            <a:avLst/>
          </a:prstGeom>
        </p:spPr>
      </p:pic>
      <p:pic>
        <p:nvPicPr>
          <p:cNvPr id="21" name="Picture 20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4114165" y="5300345"/>
            <a:ext cx="1247140" cy="1195070"/>
          </a:xfrm>
          <a:prstGeom prst="rect">
            <a:avLst/>
          </a:prstGeom>
        </p:spPr>
      </p:pic>
      <p:pic>
        <p:nvPicPr>
          <p:cNvPr id="22" name="Picture 21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2858135" y="4391660"/>
            <a:ext cx="1247140" cy="1195070"/>
          </a:xfrm>
          <a:prstGeom prst="rect">
            <a:avLst/>
          </a:prstGeom>
        </p:spPr>
      </p:pic>
      <p:pic>
        <p:nvPicPr>
          <p:cNvPr id="23" name="Picture 22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2867025" y="3330575"/>
            <a:ext cx="1247140" cy="1195070"/>
          </a:xfrm>
          <a:prstGeom prst="rect">
            <a:avLst/>
          </a:prstGeom>
        </p:spPr>
      </p:pic>
      <p:pic>
        <p:nvPicPr>
          <p:cNvPr id="24" name="Picture 23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2867025" y="2272665"/>
            <a:ext cx="1247140" cy="1195070"/>
          </a:xfrm>
          <a:prstGeom prst="rect">
            <a:avLst/>
          </a:prstGeom>
        </p:spPr>
      </p:pic>
      <p:pic>
        <p:nvPicPr>
          <p:cNvPr id="25" name="Picture 24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4114165" y="2272665"/>
            <a:ext cx="1247140" cy="1195070"/>
          </a:xfrm>
          <a:prstGeom prst="rect">
            <a:avLst/>
          </a:prstGeom>
        </p:spPr>
      </p:pic>
      <p:pic>
        <p:nvPicPr>
          <p:cNvPr id="26" name="Picture 25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4114165" y="3329940"/>
            <a:ext cx="1247140" cy="1195070"/>
          </a:xfrm>
          <a:prstGeom prst="rect">
            <a:avLst/>
          </a:prstGeom>
        </p:spPr>
      </p:pic>
      <p:pic>
        <p:nvPicPr>
          <p:cNvPr id="29" name="Picture 28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0670" y="3451860"/>
            <a:ext cx="1226185" cy="1073785"/>
          </a:xfrm>
          <a:prstGeom prst="rect">
            <a:avLst/>
          </a:prstGeom>
        </p:spPr>
      </p:pic>
      <p:pic>
        <p:nvPicPr>
          <p:cNvPr id="31" name="Picture 30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1455" y="3478530"/>
            <a:ext cx="1226185" cy="1073785"/>
          </a:xfrm>
          <a:prstGeom prst="rect">
            <a:avLst/>
          </a:prstGeom>
        </p:spPr>
      </p:pic>
      <p:pic>
        <p:nvPicPr>
          <p:cNvPr id="32" name="Picture 31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155" y="2404745"/>
            <a:ext cx="1226185" cy="1073785"/>
          </a:xfrm>
          <a:prstGeom prst="rect">
            <a:avLst/>
          </a:prstGeom>
        </p:spPr>
      </p:pic>
      <p:pic>
        <p:nvPicPr>
          <p:cNvPr id="33" name="Picture 32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305" y="2388235"/>
            <a:ext cx="1226185" cy="1073785"/>
          </a:xfrm>
          <a:prstGeom prst="rect">
            <a:avLst/>
          </a:prstGeom>
        </p:spPr>
      </p:pic>
      <p:pic>
        <p:nvPicPr>
          <p:cNvPr id="34" name="Picture 33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2887980" y="5300345"/>
            <a:ext cx="1247140" cy="1195070"/>
          </a:xfrm>
          <a:prstGeom prst="rect">
            <a:avLst/>
          </a:prstGeom>
        </p:spPr>
      </p:pic>
      <p:pic>
        <p:nvPicPr>
          <p:cNvPr id="35" name="Picture 34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165" y="4531995"/>
            <a:ext cx="1226185" cy="1073785"/>
          </a:xfrm>
          <a:prstGeom prst="rect">
            <a:avLst/>
          </a:prstGeom>
        </p:spPr>
      </p:pic>
      <p:pic>
        <p:nvPicPr>
          <p:cNvPr id="39" name="Picture 38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6549390" y="5300345"/>
            <a:ext cx="1247140" cy="1195070"/>
          </a:xfrm>
          <a:prstGeom prst="rect">
            <a:avLst/>
          </a:prstGeom>
        </p:spPr>
      </p:pic>
      <p:pic>
        <p:nvPicPr>
          <p:cNvPr id="40" name="Picture 39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7694295" y="5300345"/>
            <a:ext cx="1247140" cy="1195070"/>
          </a:xfrm>
          <a:prstGeom prst="rect">
            <a:avLst/>
          </a:prstGeom>
        </p:spPr>
      </p:pic>
      <p:sp>
        <p:nvSpPr>
          <p:cNvPr id="44" name="Rectangles 43"/>
          <p:cNvSpPr/>
          <p:nvPr/>
        </p:nvSpPr>
        <p:spPr>
          <a:xfrm>
            <a:off x="1706245" y="4773930"/>
            <a:ext cx="1156335" cy="6781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Text Box 44"/>
          <p:cNvSpPr txBox="1"/>
          <p:nvPr/>
        </p:nvSpPr>
        <p:spPr>
          <a:xfrm>
            <a:off x="1706880" y="4868545"/>
            <a:ext cx="1160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b="1"/>
              <a:t>Local </a:t>
            </a:r>
            <a:endParaRPr lang="en-US" sz="1600" b="1"/>
          </a:p>
          <a:p>
            <a:r>
              <a:rPr lang="en-US" sz="1600" b="1"/>
              <a:t>Breweries</a:t>
            </a:r>
            <a:endParaRPr lang="en-US" sz="1600" b="1"/>
          </a:p>
        </p:txBody>
      </p:sp>
      <p:sp>
        <p:nvSpPr>
          <p:cNvPr id="46" name="Text Box 45"/>
          <p:cNvSpPr txBox="1"/>
          <p:nvPr/>
        </p:nvSpPr>
        <p:spPr>
          <a:xfrm>
            <a:off x="2974975" y="1821815"/>
            <a:ext cx="1160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b="1"/>
              <a:t>market info</a:t>
            </a:r>
            <a:endParaRPr lang="en-US" sz="1600" b="1"/>
          </a:p>
        </p:txBody>
      </p:sp>
      <p:sp>
        <p:nvSpPr>
          <p:cNvPr id="47" name="Text Box 46"/>
          <p:cNvSpPr txBox="1"/>
          <p:nvPr/>
        </p:nvSpPr>
        <p:spPr>
          <a:xfrm>
            <a:off x="4114165" y="1804670"/>
            <a:ext cx="11601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b="1"/>
              <a:t>partner</a:t>
            </a:r>
            <a:endParaRPr lang="en-US" sz="1600" b="1"/>
          </a:p>
        </p:txBody>
      </p:sp>
      <p:sp>
        <p:nvSpPr>
          <p:cNvPr id="48" name="Text Box 47"/>
          <p:cNvSpPr txBox="1"/>
          <p:nvPr/>
        </p:nvSpPr>
        <p:spPr>
          <a:xfrm>
            <a:off x="5427345" y="1804670"/>
            <a:ext cx="1160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b="1"/>
              <a:t>online market</a:t>
            </a:r>
            <a:endParaRPr lang="en-US" sz="1600" b="1"/>
          </a:p>
        </p:txBody>
      </p:sp>
      <p:sp>
        <p:nvSpPr>
          <p:cNvPr id="49" name="Text Box 48"/>
          <p:cNvSpPr txBox="1"/>
          <p:nvPr/>
        </p:nvSpPr>
        <p:spPr>
          <a:xfrm>
            <a:off x="6549390" y="1804670"/>
            <a:ext cx="1160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b="1"/>
              <a:t>made in Ghana</a:t>
            </a:r>
            <a:endParaRPr lang="en-US" sz="1600" b="1"/>
          </a:p>
        </p:txBody>
      </p:sp>
      <p:sp>
        <p:nvSpPr>
          <p:cNvPr id="5" name="TextBox 4"/>
          <p:cNvSpPr txBox="1"/>
          <p:nvPr/>
        </p:nvSpPr>
        <p:spPr>
          <a:xfrm>
            <a:off x="2303780" y="616585"/>
            <a:ext cx="8084185" cy="6451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sz="3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OUR COMPETITIVE ADVANTAGE</a:t>
            </a:r>
            <a:endParaRPr lang="en-US" sz="3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Text Box 50"/>
          <p:cNvSpPr txBox="1"/>
          <p:nvPr/>
        </p:nvSpPr>
        <p:spPr>
          <a:xfrm>
            <a:off x="7694295" y="1821815"/>
            <a:ext cx="11601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b="1"/>
              <a:t>Web app</a:t>
            </a:r>
            <a:endParaRPr lang="en-US" sz="1600" b="1"/>
          </a:p>
        </p:txBody>
      </p:sp>
      <p:pic>
        <p:nvPicPr>
          <p:cNvPr id="52" name="Picture 51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1455" y="2405380"/>
            <a:ext cx="1226185" cy="1073785"/>
          </a:xfrm>
          <a:prstGeom prst="rect">
            <a:avLst/>
          </a:prstGeom>
        </p:spPr>
      </p:pic>
      <p:pic>
        <p:nvPicPr>
          <p:cNvPr id="53" name="Picture 52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1455" y="4452620"/>
            <a:ext cx="1226185" cy="1073785"/>
          </a:xfrm>
          <a:prstGeom prst="rect">
            <a:avLst/>
          </a:prstGeom>
        </p:spPr>
      </p:pic>
      <p:pic>
        <p:nvPicPr>
          <p:cNvPr id="54" name="Picture 53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1160" y="4563110"/>
            <a:ext cx="1226185" cy="1073785"/>
          </a:xfrm>
          <a:prstGeom prst="rect">
            <a:avLst/>
          </a:prstGeom>
        </p:spPr>
      </p:pic>
      <p:sp>
        <p:nvSpPr>
          <p:cNvPr id="55" name="Text Box 54"/>
          <p:cNvSpPr txBox="1"/>
          <p:nvPr/>
        </p:nvSpPr>
        <p:spPr>
          <a:xfrm>
            <a:off x="8964930" y="1851660"/>
            <a:ext cx="1160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b="1"/>
              <a:t>Mobile app</a:t>
            </a:r>
            <a:endParaRPr lang="en-US" sz="1600" b="1"/>
          </a:p>
        </p:txBody>
      </p:sp>
      <p:pic>
        <p:nvPicPr>
          <p:cNvPr id="56" name="Picture 55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8890" y="2435225"/>
            <a:ext cx="1226185" cy="1073785"/>
          </a:xfrm>
          <a:prstGeom prst="rect">
            <a:avLst/>
          </a:prstGeom>
        </p:spPr>
      </p:pic>
      <p:pic>
        <p:nvPicPr>
          <p:cNvPr id="57" name="Picture 56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1455" y="3391535"/>
            <a:ext cx="1226185" cy="1073785"/>
          </a:xfrm>
          <a:prstGeom prst="rect">
            <a:avLst/>
          </a:prstGeom>
        </p:spPr>
      </p:pic>
      <p:pic>
        <p:nvPicPr>
          <p:cNvPr id="58" name="Picture 57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4440" y="3330575"/>
            <a:ext cx="1226185" cy="1073785"/>
          </a:xfrm>
          <a:prstGeom prst="rect">
            <a:avLst/>
          </a:prstGeom>
        </p:spPr>
      </p:pic>
      <p:pic>
        <p:nvPicPr>
          <p:cNvPr id="59" name="Picture 58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4930" y="4512945"/>
            <a:ext cx="1226185" cy="1073785"/>
          </a:xfrm>
          <a:prstGeom prst="rect">
            <a:avLst/>
          </a:prstGeom>
        </p:spPr>
      </p:pic>
      <p:pic>
        <p:nvPicPr>
          <p:cNvPr id="60" name="Picture 59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8854440" y="5300345"/>
            <a:ext cx="1247140" cy="1195070"/>
          </a:xfrm>
          <a:prstGeom prst="rect">
            <a:avLst/>
          </a:prstGeom>
        </p:spPr>
      </p:pic>
      <p:pic>
        <p:nvPicPr>
          <p:cNvPr id="2" name="Picture 1" descr="download (4)"/>
          <p:cNvPicPr>
            <a:picLocks noChangeAspect="1"/>
          </p:cNvPicPr>
          <p:nvPr/>
        </p:nvPicPr>
        <p:blipFill>
          <a:blip r:embed="rId4"/>
          <a:srcRect t="-10741" b="17110"/>
          <a:stretch>
            <a:fillRect/>
          </a:stretch>
        </p:blipFill>
        <p:spPr>
          <a:xfrm>
            <a:off x="6676390" y="4299585"/>
            <a:ext cx="1247140" cy="1195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87980" y="694055"/>
            <a:ext cx="8364855" cy="24301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dirty="0" err="1"/>
              <a:t>We </a:t>
            </a:r>
            <a:r>
              <a:rPr lang="en-US" sz="3600" dirty="0"/>
              <a:t>need </a:t>
            </a:r>
            <a:r>
              <a:rPr lang="en-US" sz="3600" dirty="0">
                <a:solidFill>
                  <a:srgbClr val="FF0000"/>
                </a:solidFill>
              </a:rPr>
              <a:t>GH</a:t>
            </a:r>
            <a:r>
              <a:rPr lang="en-US" sz="4400" dirty="0">
                <a:solidFill>
                  <a:srgbClr val="FF0000"/>
                </a:solidFill>
              </a:rPr>
              <a:t>¢</a:t>
            </a:r>
            <a:r>
              <a:rPr lang="en-US" sz="3600" dirty="0">
                <a:solidFill>
                  <a:srgbClr val="FF0000"/>
                </a:solidFill>
              </a:rPr>
              <a:t> 65,000.00</a:t>
            </a:r>
            <a:r>
              <a:rPr lang="en-US" sz="3600" dirty="0"/>
              <a:t> from investors, </a:t>
            </a:r>
            <a:r>
              <a:rPr lang="en-US" sz="3600" dirty="0">
                <a:solidFill>
                  <a:schemeClr val="accent1"/>
                </a:solidFill>
              </a:rPr>
              <a:t>21%</a:t>
            </a:r>
            <a:r>
              <a:rPr lang="en-US" sz="3600" dirty="0"/>
              <a:t> of our profits for the next </a:t>
            </a:r>
            <a:r>
              <a:rPr lang="en-US" sz="3600" dirty="0">
                <a:solidFill>
                  <a:schemeClr val="accent6"/>
                </a:solidFill>
              </a:rPr>
              <a:t>10 years</a:t>
            </a:r>
            <a:r>
              <a:rPr lang="en-US" sz="3600" dirty="0"/>
              <a:t> will be given as interest to any willing to invest in us.</a:t>
            </a:r>
            <a:endParaRPr lang="en-US" sz="3600" dirty="0"/>
          </a:p>
        </p:txBody>
      </p:sp>
      <p:sp>
        <p:nvSpPr>
          <p:cNvPr id="100" name="Text Box 99"/>
          <p:cNvSpPr txBox="1"/>
          <p:nvPr/>
        </p:nvSpPr>
        <p:spPr>
          <a:xfrm>
            <a:off x="7112000" y="3433762"/>
            <a:ext cx="5080000" cy="34461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Arial" panose="020B0604020202020204" pitchFamily="34" charset="0"/>
                <a:ea typeface="SimSun" panose="02010600030101010101" pitchFamily="2" charset="-122"/>
                <a:sym typeface="+mn-ea"/>
              </a:rPr>
              <a:t>Expenses:</a:t>
            </a:r>
            <a:endParaRPr lang="en-US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Symbol" panose="05050102010706020507" charset="0"/>
              <a:ea typeface="SimSun" panose="02010600030101010101" pitchFamily="2" charset="-122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b="0">
              <a:solidFill>
                <a:srgbClr val="000000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457200" indent="-457200">
              <a:buFont typeface="Wingdings" panose="05000000000000000000" charset="0"/>
              <a:buChar char="Ø"/>
            </a:pPr>
            <a:r>
              <a:rPr lang="en-US" b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Equipment for production include fruit crusher, filter, distillery, packaging</a:t>
            </a:r>
            <a:endParaRPr lang="en-US" b="0">
              <a:solidFill>
                <a:srgbClr val="000000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b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 (¢4</a:t>
            </a: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  <a:sym typeface="+mn-ea"/>
              </a:rPr>
              <a:t>3,700</a:t>
            </a:r>
            <a:r>
              <a:rPr lang="en-US" b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) </a:t>
            </a:r>
            <a:r>
              <a:rPr lang="en-US" b="0">
                <a:solidFill>
                  <a:srgbClr val="FF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67.2%</a:t>
            </a:r>
            <a:endParaRPr lang="en-US" b="0">
              <a:solidFill>
                <a:srgbClr val="000000"/>
              </a:solidFill>
              <a:latin typeface="Symbol" panose="05050102010706020507" charset="0"/>
              <a:ea typeface="SimSun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b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endParaRPr lang="en-US" b="0">
              <a:solidFill>
                <a:srgbClr val="000000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b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Fair fees, publicity and transportation costs (¢18,300)</a:t>
            </a:r>
            <a:r>
              <a:rPr lang="en-US" b="0">
                <a:solidFill>
                  <a:srgbClr val="FF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28.1%</a:t>
            </a:r>
            <a:r>
              <a:rPr lang="en-US" b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 </a:t>
            </a:r>
            <a:endParaRPr lang="en-US" b="0">
              <a:solidFill>
                <a:srgbClr val="000000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457200" indent="-457200">
              <a:buFont typeface="Wingdings" panose="05000000000000000000" charset="0"/>
              <a:buChar char="Ø"/>
            </a:pPr>
            <a:r>
              <a:rPr lang="en-US">
                <a:latin typeface="Arial" panose="020B0604020202020204" pitchFamily="34" charset="0"/>
                <a:ea typeface="SimSun" panose="02010600030101010101" pitchFamily="2" charset="-122"/>
              </a:rPr>
              <a:t>Inventory space for products(¢3,000)</a:t>
            </a:r>
            <a:endParaRPr lang="en-US"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>
                <a:latin typeface="Arial" panose="020B0604020202020204" pitchFamily="34" charset="0"/>
                <a:ea typeface="SimSun" panose="02010600030101010101" pitchFamily="2" charset="-122"/>
              </a:rPr>
              <a:t>       </a:t>
            </a:r>
            <a:r>
              <a:rPr lang="en-US">
                <a:solidFill>
                  <a:srgbClr val="FF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4.6%</a:t>
            </a:r>
            <a:endParaRPr lang="en-US"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0"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endParaRPr lang="en-US" sz="2000" b="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701665" y="136525"/>
            <a:ext cx="3225800" cy="70675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OUR ASK</a:t>
            </a:r>
            <a:endParaRPr lang="en-US" sz="4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5" name="Picture 4" descr="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04840"/>
            <a:ext cx="2771775" cy="1153160"/>
          </a:xfrm>
          <a:prstGeom prst="rect">
            <a:avLst/>
          </a:prstGeom>
        </p:spPr>
      </p:pic>
      <p:pic>
        <p:nvPicPr>
          <p:cNvPr id="10" name="Picture 9" descr="ripe-cashew-fruit-189166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814875" y="570285"/>
            <a:ext cx="231006" cy="23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Picture 1" descr="image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0090" y="3340100"/>
            <a:ext cx="6391910" cy="341947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/>
        </p:nvSpPr>
        <p:spPr>
          <a:xfrm>
            <a:off x="2828819" y="1054402"/>
            <a:ext cx="6797781" cy="3340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</a:pPr>
            <a:r>
              <a:rPr lang="en-US" sz="2400" dirty="0"/>
              <a:t>Paid advertisement on our platforms.</a:t>
            </a:r>
            <a:endParaRPr lang="en-US" sz="2400" dirty="0"/>
          </a:p>
          <a:p>
            <a:pPr>
              <a:lnSpc>
                <a:spcPct val="250000"/>
              </a:lnSpc>
            </a:pPr>
            <a:r>
              <a:rPr lang="en-US" sz="2400" dirty="0">
                <a:sym typeface="+mn-ea"/>
              </a:rPr>
              <a:t>Transactional fees charged on orders.</a:t>
            </a:r>
            <a:endParaRPr lang="en-US" sz="2400" dirty="0"/>
          </a:p>
          <a:p>
            <a:pPr>
              <a:lnSpc>
                <a:spcPct val="250000"/>
              </a:lnSpc>
            </a:pPr>
            <a:r>
              <a:rPr lang="en-US" sz="2400" dirty="0"/>
              <a:t>Commission on products purchased.</a:t>
            </a:r>
            <a:endParaRPr lang="en-US" sz="2400" dirty="0"/>
          </a:p>
        </p:txBody>
      </p:sp>
      <p:sp>
        <p:nvSpPr>
          <p:cNvPr id="4" name="Text Box 3"/>
          <p:cNvSpPr txBox="1"/>
          <p:nvPr/>
        </p:nvSpPr>
        <p:spPr>
          <a:xfrm>
            <a:off x="3860800" y="408940"/>
            <a:ext cx="6336665" cy="82994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sz="4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REVENUE MODEL</a:t>
            </a:r>
            <a:endParaRPr lang="en-US" sz="48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6" name="Picture 5" descr="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10" name="Picture 9" descr="ripe-cashew-fruit-189166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ownload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89565" y="3668395"/>
            <a:ext cx="1511300" cy="1511300"/>
          </a:xfrm>
          <a:prstGeom prst="rect">
            <a:avLst/>
          </a:prstGeom>
        </p:spPr>
      </p:pic>
      <p:pic>
        <p:nvPicPr>
          <p:cNvPr id="5" name="Picture 4" descr="download 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0770" y="3500755"/>
            <a:ext cx="1788795" cy="1788795"/>
          </a:xfrm>
          <a:prstGeom prst="rect">
            <a:avLst/>
          </a:prstGeom>
        </p:spPr>
      </p:pic>
      <p:pic>
        <p:nvPicPr>
          <p:cNvPr id="6" name="Picture 5" descr="downlo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560830"/>
            <a:ext cx="1576070" cy="1576070"/>
          </a:xfrm>
          <a:prstGeom prst="rect">
            <a:avLst/>
          </a:prstGeom>
        </p:spPr>
      </p:pic>
      <p:pic>
        <p:nvPicPr>
          <p:cNvPr id="7" name="Picture 6" descr="images 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2930" y="3511550"/>
            <a:ext cx="1767840" cy="1767840"/>
          </a:xfrm>
          <a:prstGeom prst="rect">
            <a:avLst/>
          </a:prstGeom>
        </p:spPr>
      </p:pic>
      <p:pic>
        <p:nvPicPr>
          <p:cNvPr id="8" name="Picture 7" descr="images (2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930" y="1855470"/>
            <a:ext cx="1656080" cy="1656080"/>
          </a:xfrm>
          <a:prstGeom prst="rect">
            <a:avLst/>
          </a:prstGeom>
        </p:spPr>
      </p:pic>
      <p:pic>
        <p:nvPicPr>
          <p:cNvPr id="9" name="Picture 8" descr="images (3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2360" y="1369060"/>
            <a:ext cx="1767840" cy="1767840"/>
          </a:xfrm>
          <a:prstGeom prst="rect">
            <a:avLst/>
          </a:prstGeom>
        </p:spPr>
      </p:pic>
      <p:pic>
        <p:nvPicPr>
          <p:cNvPr id="10" name="Picture 9" descr="images (4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6680" y="3136900"/>
            <a:ext cx="2143125" cy="2143125"/>
          </a:xfrm>
          <a:prstGeom prst="rect">
            <a:avLst/>
          </a:prstGeom>
        </p:spPr>
      </p:pic>
      <p:pic>
        <p:nvPicPr>
          <p:cNvPr id="11" name="Picture 10" descr="images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9805" y="3136900"/>
            <a:ext cx="2143125" cy="2143125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5191760" y="109220"/>
            <a:ext cx="2473325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4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IMPACT</a:t>
            </a:r>
            <a:endParaRPr lang="en-US" sz="48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13" name="Picture 12" descr="c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5726430"/>
            <a:ext cx="2771775" cy="1153160"/>
          </a:xfrm>
          <a:prstGeom prst="rect">
            <a:avLst/>
          </a:prstGeom>
        </p:spPr>
      </p:pic>
      <p:pic>
        <p:nvPicPr>
          <p:cNvPr id="15" name="Picture 14" descr="ripe-cashew-fruit-189166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2771775" cy="5726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sr0wjqc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rsr0wjqc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第一PPT，www.1ppt.com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595959"/>
      </a:accent1>
      <a:accent2>
        <a:srgbClr val="595959"/>
      </a:accent2>
      <a:accent3>
        <a:srgbClr val="595959"/>
      </a:accent3>
      <a:accent4>
        <a:srgbClr val="595959"/>
      </a:accent4>
      <a:accent5>
        <a:srgbClr val="595959"/>
      </a:accent5>
      <a:accent6>
        <a:srgbClr val="595959"/>
      </a:accent6>
      <a:hlink>
        <a:srgbClr val="0E589E"/>
      </a:hlink>
      <a:folHlink>
        <a:srgbClr val="595959"/>
      </a:folHlink>
    </a:clrScheme>
    <a:fontScheme name="rsr0wjqc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sr0wjqc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sr0wjqc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sr0wjqc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sr0wjqc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9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sr0wjqc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0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sr0wjqc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95959"/>
    </a:accent1>
    <a:accent2>
      <a:srgbClr val="595959"/>
    </a:accent2>
    <a:accent3>
      <a:srgbClr val="595959"/>
    </a:accent3>
    <a:accent4>
      <a:srgbClr val="595959"/>
    </a:accent4>
    <a:accent5>
      <a:srgbClr val="595959"/>
    </a:accent5>
    <a:accent6>
      <a:srgbClr val="595959"/>
    </a:accent6>
    <a:hlink>
      <a:srgbClr val="0E589E"/>
    </a:hlink>
    <a:folHlink>
      <a:srgbClr val="59595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1121</Words>
  <Application>WPS Presentation</Application>
  <PresentationFormat>宽屏</PresentationFormat>
  <Paragraphs>99</Paragraphs>
  <Slides>12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9</vt:i4>
      </vt:variant>
      <vt:variant>
        <vt:lpstr>幻灯片标题</vt:lpstr>
      </vt:variant>
      <vt:variant>
        <vt:i4>12</vt:i4>
      </vt:variant>
    </vt:vector>
  </HeadingPairs>
  <TitlesOfParts>
    <vt:vector size="32" baseType="lpstr">
      <vt:lpstr>Arial</vt:lpstr>
      <vt:lpstr>SimSun</vt:lpstr>
      <vt:lpstr>Wingdings</vt:lpstr>
      <vt:lpstr>Microsoft YaHei</vt:lpstr>
      <vt:lpstr>Aqua Grotesque</vt:lpstr>
      <vt:lpstr>Segoe Print</vt:lpstr>
      <vt:lpstr>汉仪尚巍手书W</vt:lpstr>
      <vt:lpstr>Wingdings</vt:lpstr>
      <vt:lpstr>Symbol</vt:lpstr>
      <vt:lpstr>Arial Unicode MS</vt:lpstr>
      <vt:lpstr>Calibri</vt:lpstr>
      <vt:lpstr>Office 主题</vt:lpstr>
      <vt:lpstr>8_Office 主题</vt:lpstr>
      <vt:lpstr>6_第一PPT，www.1ppt.com</vt:lpstr>
      <vt:lpstr>2_Office 主题</vt:lpstr>
      <vt:lpstr>3_Office 主题</vt:lpstr>
      <vt:lpstr>6_Office 主题</vt:lpstr>
      <vt:lpstr>7_Office 主题</vt:lpstr>
      <vt:lpstr>9_Office 主题</vt:lpstr>
      <vt:lpstr>10_Office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GTL-GRASS-010</cp:lastModifiedBy>
  <cp:revision>308</cp:revision>
  <dcterms:created xsi:type="dcterms:W3CDTF">2018-12-01T07:21:00Z</dcterms:created>
  <dcterms:modified xsi:type="dcterms:W3CDTF">2020-09-09T10:42:09Z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1033-11.2.0.9635</vt:lpwstr>
  </property>
</Properties>
</file>